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30.xml.rels" ContentType="application/vnd.openxmlformats-package.relationships+xml"/>
  <Override PartName="/ppt/slides/_rels/slide26.xml.rels" ContentType="application/vnd.openxmlformats-package.relationships+xml"/>
  <Override PartName="/ppt/slides/_rels/slide10.xml.rels" ContentType="application/vnd.openxmlformats-package.relationships+xml"/>
  <Override PartName="/ppt/slides/_rels/slide17.xml.rels" ContentType="application/vnd.openxmlformats-package.relationships+xml"/>
  <Override PartName="/ppt/slides/_rels/slide9.xml.rels" ContentType="application/vnd.openxmlformats-package.relationships+xml"/>
  <Override PartName="/ppt/slides/_rels/slide24.xml.rels" ContentType="application/vnd.openxmlformats-package.relationships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23.xml.rels" ContentType="application/vnd.openxmlformats-package.relationships+xml"/>
  <Override PartName="/ppt/slides/_rels/slide1.xml.rels" ContentType="application/vnd.openxmlformats-package.relationships+xml"/>
  <Override PartName="/ppt/slides/_rels/slide29.xml.rels" ContentType="application/vnd.openxmlformats-package.relationships+xml"/>
  <Override PartName="/ppt/slides/_rels/slide7.xml.rels" ContentType="application/vnd.openxmlformats-package.relationships+xml"/>
  <Override PartName="/ppt/slides/_rels/slide28.xml.rels" ContentType="application/vnd.openxmlformats-package.relationships+xml"/>
  <Override PartName="/ppt/slides/_rels/slide6.xml.rels" ContentType="application/vnd.openxmlformats-package.relationships+xml"/>
  <Override PartName="/ppt/slides/_rels/slide25.xml.rels" ContentType="application/vnd.openxmlformats-package.relationships+xml"/>
  <Override PartName="/ppt/slides/_rels/slide3.xml.rels" ContentType="application/vnd.openxmlformats-package.relationships+xml"/>
  <Override PartName="/ppt/slides/_rels/slide11.xml.rels" ContentType="application/vnd.openxmlformats-package.relationships+xml"/>
  <Override PartName="/ppt/slides/_rels/slide18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22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29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28.xml" ContentType="application/vnd.openxmlformats-officedocument.presentationml.slide+xml"/>
  <Override PartName="/ppt/slides/slide6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_rels/presentation.xml.rels" ContentType="application/vnd.openxmlformats-package.relationships+xml"/>
  <Override PartName="/ppt/media/image23.jpeg" ContentType="image/jpeg"/>
  <Override PartName="/ppt/media/image9.png" ContentType="image/png"/>
  <Override PartName="/ppt/media/image10.png" ContentType="image/png"/>
  <Override PartName="/ppt/media/image8.png" ContentType="image/png"/>
  <Override PartName="/ppt/media/image7.png" ContentType="image/png"/>
  <Override PartName="/ppt/media/image22.jpeg" ContentType="image/jpeg"/>
  <Override PartName="/ppt/media/image5.png" ContentType="image/png"/>
  <Override PartName="/ppt/media/image16.jpeg" ContentType="image/jpeg"/>
  <Override PartName="/ppt/media/image1.png" ContentType="image/png"/>
  <Override PartName="/ppt/media/image2.png" ContentType="image/png"/>
  <Override PartName="/ppt/media/image19.jpeg" ContentType="image/jpeg"/>
  <Override PartName="/ppt/media/image20.jpeg" ContentType="image/jpeg"/>
  <Override PartName="/ppt/media/image3.png" ContentType="image/png"/>
  <Override PartName="/ppt/media/image4.png" ContentType="image/png"/>
  <Override PartName="/ppt/media/image11.jpeg" ContentType="image/jpeg"/>
  <Override PartName="/ppt/media/image12.jpeg" ContentType="image/jpeg"/>
  <Override PartName="/ppt/media/image13.png" ContentType="image/png"/>
  <Override PartName="/ppt/media/image6.png" ContentType="image/png"/>
  <Override PartName="/ppt/media/image14.jpeg" ContentType="image/jpeg"/>
  <Override PartName="/ppt/media/image15.jpeg" ContentType="image/jpeg"/>
  <Override PartName="/ppt/media/image17.jpeg" ContentType="image/jpeg"/>
  <Override PartName="/ppt/media/image18.jpeg" ContentType="image/jpeg"/>
  <Override PartName="/ppt/media/image21.jpeg" ContentType="image/jpe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6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6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5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16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7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58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6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97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tIns="91440" bIns="9144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9B95C2E-DB0D-4E06-ABD4-7FD21552531B}" type="slidenum">
              <a:rPr lang="en-PH" sz="1200" spc="-1" strike="noStrike">
                <a:solidFill>
                  <a:srgbClr val="888888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&lt;number&gt;</a:t>
            </a:fld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PH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PH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PH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tIns="91440" bIns="9144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02C0BDF5-7037-4DE0-BBF8-54A948FCE361}" type="slidenum">
              <a:rPr lang="en-PH" sz="1200" spc="-1" strike="noStrike">
                <a:solidFill>
                  <a:srgbClr val="888888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&lt;number&gt;</a:t>
            </a:fld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A20F4C27-12CE-4AEF-88C3-162C2E0BC3AB}" type="slidenum">
              <a:rPr lang="en-PH" sz="1200" spc="-1" strike="noStrike">
                <a:solidFill>
                  <a:srgbClr val="888888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&lt;number&gt;</a:t>
            </a:fld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PH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PH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PH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ctr"/>
          <a:p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</p:spPr>
        <p:txBody>
          <a:bodyPr tIns="91440" bIns="91440" anchor="b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</p:spPr>
        <p:txBody>
          <a:bodyPr tIns="91440" bIns="9144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</p:spPr>
        <p:txBody>
          <a:bodyPr tIns="91440" bIns="91440" anchor="b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</p:spPr>
        <p:txBody>
          <a:bodyPr tIns="91440" bIns="9144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4" name="PlaceHolder 8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EFF235D8-9EE8-4E5E-A9A5-65D45898CA59}" type="slidenum">
              <a:rPr lang="en-PH" sz="1200" spc="-1" strike="noStrike">
                <a:solidFill>
                  <a:srgbClr val="888888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&lt;number&gt;</a:t>
            </a:fld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tIns="91440" bIns="91440" anchor="ctr"/>
          <a:p>
            <a:endParaRPr lang="en-PH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313953A-8774-416A-8257-4B1C4AA92C8A}" type="slidenum">
              <a:rPr lang="en-PH" sz="1200" spc="-1" strike="noStrike">
                <a:solidFill>
                  <a:srgbClr val="888888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&lt;number&gt;</a:t>
            </a:fld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PH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PH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PH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PH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PH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hyperlink" Target="http://www.classzone.com/books/earth_science/terc/content/visualizations/es0804/es0804page01.cfm?chapter_no=08" TargetMode="External"/><Relationship Id="rId3" Type="http://schemas.openxmlformats.org/officeDocument/2006/relationships/slideLayout" Target="../slideLayouts/slideLayout4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4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4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49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4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49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49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49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hyperlink" Target="http://www.classzone.com/books/earth_science/terc/content/visualizations/es0805/es0805page01.cfm?chapter_no=08" TargetMode="External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hyperlink" Target="http://serc.carleton.edu/NAGTWorkshops/geophysics/visualizations/PTMovements.html" TargetMode="External"/><Relationship Id="rId2" Type="http://schemas.openxmlformats.org/officeDocument/2006/relationships/hyperlink" Target="http://science.nationalgeographic.com/science/photos/plate-tectonics-gallery/#/rift-escarpments-eritrea_1169_600x450.jpg" TargetMode="External"/><Relationship Id="rId3" Type="http://schemas.openxmlformats.org/officeDocument/2006/relationships/hyperlink" Target="http://science.nationalgeographic.com/science/earth/the-dynamic-earth/plate-tectonics-article.html" TargetMode="External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hyperlink" Target="http://www.classzone.com/books/earth_science/terc/content/visualizations/es0806/es0806page01.cfm?chapter_no=08" TargetMode="External"/><Relationship Id="rId3" Type="http://schemas.openxmlformats.org/officeDocument/2006/relationships/hyperlink" Target="http://www.wwnorton.com/college/geo/egeo/flash/2_1.swf" TargetMode="External"/><Relationship Id="rId4" Type="http://schemas.openxmlformats.org/officeDocument/2006/relationships/hyperlink" Target="http://www.wwnorton.com/college/geo/egeo/flash/2_2.swf" TargetMode="External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Plate Tectonics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9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en-PH" sz="3200" spc="-1" strike="noStrike">
                <a:solidFill>
                  <a:srgbClr val="888888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Charity I. Mulig</a:t>
            </a:r>
            <a:endParaRPr lang="en-PH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Rejecting the Hypothesis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Wegener couldn’t accunt for a driving mechanism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His proposal was that tides caused the plates to move.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His proposal was immediately countered by the fact that such tides of such magnitude could stop the earth’s rotation in a few days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Plate Tectonics Theory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 more encompassing theory than the continental drift theory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States that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PH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The earth is composed of plates that float above the mantle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PH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These plates interact along their boundaries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Types of Tectonic Plates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>
              <a:lnSpc>
                <a:spcPct val="100000"/>
              </a:lnSpc>
            </a:pPr>
            <a:r>
              <a:rPr b="1"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Continental Plates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TextShape 3"/>
          <p:cNvSpPr txBox="1"/>
          <p:nvPr/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Less dense than oceanic plates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Floats higher in the mantle than the oceanic plates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Composed of silica-rich rocks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Found in the continents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2" name="TextShape 4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>
              <a:lnSpc>
                <a:spcPct val="100000"/>
              </a:lnSpc>
            </a:pPr>
            <a:r>
              <a:rPr b="1"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Oceanic Plates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TextShape 5"/>
          <p:cNvSpPr txBox="1"/>
          <p:nvPr/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Denser than continental plates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Darker and floats deeper in the mantle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Composed of basalt and gabro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Is younger when found closer to oceanic ridges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Types of Plate Boundaries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225" name="Table 2"/>
          <p:cNvGraphicFramePr/>
          <p:nvPr/>
        </p:nvGraphicFramePr>
        <p:xfrm>
          <a:off x="685800" y="1600200"/>
          <a:ext cx="7848360" cy="1112040"/>
        </p:xfrm>
        <a:graphic>
          <a:graphicData uri="http://schemas.openxmlformats.org/drawingml/2006/table">
            <a:tbl>
              <a:tblPr/>
              <a:tblGrid>
                <a:gridCol w="3052080"/>
                <a:gridCol w="4796280"/>
              </a:tblGrid>
              <a:tr h="37080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Convergent Plate Boundaries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May form the following features: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Mountain belts (CP vs CP)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Volcanic arcs (OP vs CP)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Volcanic Island arcs (OP vs OP)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Divegent Plate Bundaries (spreading centers)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May form the folowing features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Oceanic ridges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Rift valleys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Formation of oceans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</a:tr>
              <a:tr h="37080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Transform-Fault Plate Bundaries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en-PH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Results to earthquakes</a:t>
                      </a:r>
                      <a:endParaRPr lang="en-PH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Shape 160" descr=""/>
          <p:cNvPicPr/>
          <p:nvPr/>
        </p:nvPicPr>
        <p:blipFill>
          <a:blip r:embed="rId1"/>
          <a:stretch/>
        </p:blipFill>
        <p:spPr>
          <a:xfrm>
            <a:off x="228600" y="457200"/>
            <a:ext cx="8457840" cy="4952520"/>
          </a:xfrm>
          <a:prstGeom prst="rect">
            <a:avLst/>
          </a:prstGeom>
          <a:ln>
            <a:noFill/>
          </a:ln>
        </p:spPr>
      </p:pic>
      <p:sp>
        <p:nvSpPr>
          <p:cNvPr id="227" name="CustomShape 1"/>
          <p:cNvSpPr/>
          <p:nvPr/>
        </p:nvSpPr>
        <p:spPr>
          <a:xfrm>
            <a:off x="533520" y="5791320"/>
            <a:ext cx="7238520" cy="64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lang="en-PH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hlinkClick r:id="rId2"/>
              </a:rPr>
              <a:t>http://www.classzone.com/books/earth_science/terc/content/visualizations/es0804/es0804page01.cfm?chapter_no=08</a:t>
            </a:r>
            <a:endParaRPr lang="en-PH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Shape 166" descr=""/>
          <p:cNvPicPr/>
          <p:nvPr/>
        </p:nvPicPr>
        <p:blipFill>
          <a:blip r:embed="rId1"/>
          <a:stretch/>
        </p:blipFill>
        <p:spPr>
          <a:xfrm>
            <a:off x="762120" y="0"/>
            <a:ext cx="8000640" cy="655272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Shape 171" descr=""/>
          <p:cNvPicPr/>
          <p:nvPr/>
        </p:nvPicPr>
        <p:blipFill>
          <a:blip r:embed="rId1"/>
          <a:stretch/>
        </p:blipFill>
        <p:spPr>
          <a:xfrm>
            <a:off x="304920" y="0"/>
            <a:ext cx="8534160" cy="685764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Shape 176" descr=""/>
          <p:cNvPicPr/>
          <p:nvPr/>
        </p:nvPicPr>
        <p:blipFill>
          <a:blip r:embed="rId1"/>
          <a:stretch/>
        </p:blipFill>
        <p:spPr>
          <a:xfrm>
            <a:off x="838080" y="380880"/>
            <a:ext cx="7695720" cy="647676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Shape 181" descr=""/>
          <p:cNvPicPr/>
          <p:nvPr/>
        </p:nvPicPr>
        <p:blipFill>
          <a:blip r:embed="rId1"/>
          <a:stretch/>
        </p:blipFill>
        <p:spPr>
          <a:xfrm>
            <a:off x="304920" y="304920"/>
            <a:ext cx="8381520" cy="616392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611280" y="380880"/>
            <a:ext cx="8229240" cy="6238440"/>
          </a:xfrm>
          <a:prstGeom prst="roundRect">
            <a:avLst>
              <a:gd name="adj" fmla="val 13528"/>
            </a:avLst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33" name="Shape 188" descr=""/>
          <p:cNvPicPr/>
          <p:nvPr/>
        </p:nvPicPr>
        <p:blipFill>
          <a:blip r:embed="rId1"/>
          <a:stretch/>
        </p:blipFill>
        <p:spPr>
          <a:xfrm>
            <a:off x="969840" y="893520"/>
            <a:ext cx="7508520" cy="521316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en-PH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Tectonics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Refers to the deformation of the Earth’s crust 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results in the formation of structural features such as mountains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457200" y="1828800"/>
            <a:ext cx="8229240" cy="1980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PH" sz="9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marante"/>
                <a:ea typeface="Amarante"/>
              </a:rPr>
              <a:t>Evidences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1. Paleomagnetism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Molten rocks can provide records of ancient magnetic fields.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There is evidence from these ancient rocks that there seems to be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PH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Polar wandering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PH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Magnetic reversals and seafloor spreading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Shape 204" descr=""/>
          <p:cNvPicPr/>
          <p:nvPr/>
        </p:nvPicPr>
        <p:blipFill>
          <a:blip r:embed="rId1"/>
          <a:stretch/>
        </p:blipFill>
        <p:spPr>
          <a:xfrm>
            <a:off x="990720" y="228600"/>
            <a:ext cx="7391160" cy="611460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Shape 209" descr=""/>
          <p:cNvPicPr/>
          <p:nvPr/>
        </p:nvPicPr>
        <p:blipFill>
          <a:blip r:embed="rId1"/>
          <a:stretch/>
        </p:blipFill>
        <p:spPr>
          <a:xfrm>
            <a:off x="838080" y="457200"/>
            <a:ext cx="7924320" cy="596376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2. Earthquake Patterns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Earthquakes frequently occur along plate boundaries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The depth of earthquakes supports can be used as an evidence of the subduction phenomena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3. Ocean Drilling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Ocean drilling provides evidences that age of rocks increases with distance from midoceanic ridges.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</a:pP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4. Hot Spots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 </a:t>
            </a:r>
            <a:r>
              <a:rPr b="1"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hot spot</a:t>
            </a: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is a concentration of heat in the mantle capable of producing magma, which rises to Earth’s surface; The Pacific plate moves over a hot spot, producing the Hawaiian Islands.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Hot spot evidence supports that the plates move over the Earth’s surface.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</a:pP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466560" y="228600"/>
            <a:ext cx="8229240" cy="6095520"/>
          </a:xfrm>
          <a:prstGeom prst="roundRect">
            <a:avLst>
              <a:gd name="adj" fmla="val 13528"/>
            </a:avLst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46" name="Shape 234" descr=""/>
          <p:cNvPicPr/>
          <p:nvPr/>
        </p:nvPicPr>
        <p:blipFill>
          <a:blip r:embed="rId1"/>
          <a:stretch/>
        </p:blipFill>
        <p:spPr>
          <a:xfrm>
            <a:off x="684360" y="800640"/>
            <a:ext cx="7795800" cy="495432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en-PH" sz="4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Causes of Plate Motion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Convective Flow – major driving mechanism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Slab-pull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Ridge-Push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Mantle Covection 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PH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Mantle plumes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380880" y="3808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Mantle Convection Models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50" name="Shape 246" descr=""/>
          <p:cNvPicPr/>
          <p:nvPr/>
        </p:nvPicPr>
        <p:blipFill>
          <a:blip r:embed="rId1"/>
          <a:stretch/>
        </p:blipFill>
        <p:spPr>
          <a:xfrm>
            <a:off x="457200" y="1752480"/>
            <a:ext cx="8229240" cy="3315240"/>
          </a:xfrm>
          <a:prstGeom prst="rect">
            <a:avLst/>
          </a:prstGeom>
          <a:ln>
            <a:noFill/>
          </a:ln>
        </p:spPr>
      </p:pic>
      <p:sp>
        <p:nvSpPr>
          <p:cNvPr id="251" name="CustomShape 2"/>
          <p:cNvSpPr/>
          <p:nvPr/>
        </p:nvSpPr>
        <p:spPr>
          <a:xfrm>
            <a:off x="533520" y="5410080"/>
            <a:ext cx="6705360" cy="64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lang="en-PH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hlinkClick r:id="rId2"/>
              </a:rPr>
              <a:t>http://www.classzone.com/books/earth_science/terc/content/visualizations/es0805/es0805page01.cfm?chapter_no=08</a:t>
            </a:r>
            <a:endParaRPr lang="en-PH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Continental Drift Hypothesis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Proposed by Alfred Wegener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stated that the continents had once been joined to form a single supercontinent which started to break up 200MYA ago forming the present land masses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</a:pP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</a:pP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Additional Links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hlinkClick r:id="rId1"/>
              </a:rPr>
              <a:t>http://serc.carleton.edu/NAGTWorkshops/geophysics/visualizations/PTMovements.html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hlinkClick r:id="rId2"/>
              </a:rPr>
              <a:t>http://science.nationalgeographic.com/science/photos/plate-tectonics-gallery/#/rift-escarpments-eritrea_1169_600x450.jpg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hlinkClick r:id="rId3"/>
              </a:rPr>
              <a:t>http://science.nationalgeographic.com/science/earth/the-dynamic-earth/plate-tectonics-article.html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Shape 98" descr=""/>
          <p:cNvPicPr/>
          <p:nvPr/>
        </p:nvPicPr>
        <p:blipFill>
          <a:blip r:embed="rId1"/>
          <a:stretch/>
        </p:blipFill>
        <p:spPr>
          <a:xfrm>
            <a:off x="2286000" y="0"/>
            <a:ext cx="6857640" cy="6857640"/>
          </a:xfrm>
          <a:prstGeom prst="rect">
            <a:avLst/>
          </a:prstGeom>
          <a:ln>
            <a:noFill/>
          </a:ln>
        </p:spPr>
      </p:pic>
      <p:sp>
        <p:nvSpPr>
          <p:cNvPr id="205" name="TextShape 1"/>
          <p:cNvSpPr txBox="1"/>
          <p:nvPr/>
        </p:nvSpPr>
        <p:spPr>
          <a:xfrm>
            <a:off x="0" y="1600200"/>
            <a:ext cx="1980720" cy="35049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90000"/>
              </a:lnSpc>
              <a:buClr>
                <a:srgbClr val="000000"/>
              </a:buClr>
              <a:buSzPct val="97000"/>
              <a:buFont typeface="Arial"/>
              <a:buChar char="•"/>
            </a:pPr>
            <a:r>
              <a:rPr lang="en-PH" sz="167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hlinkClick r:id="rId2"/>
              </a:rPr>
              <a:t>http://www.classzone.com/books/earth_science/terc/content/visualizations/es0806/es0806page01.cfm?chapter_no=08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ct val="97000"/>
              <a:buFont typeface="Arial"/>
              <a:buChar char="•"/>
            </a:pPr>
            <a:r>
              <a:rPr lang="en-PH" sz="167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hlinkClick r:id="rId3"/>
              </a:rPr>
              <a:t>Wegener – continental Drift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</a:pP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ct val="97000"/>
              <a:buFont typeface="Arial"/>
              <a:buChar char="•"/>
            </a:pPr>
            <a:r>
              <a:rPr lang="en-PH" sz="167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hlinkClick r:id="rId4"/>
              </a:rPr>
              <a:t>Bullard – Continental Drift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457200" y="1828800"/>
            <a:ext cx="8229240" cy="1980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PH" sz="9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marante"/>
                <a:ea typeface="Amarante"/>
              </a:rPr>
              <a:t>Evidences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1. The Jigsaw Puzzle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TextShape 2"/>
          <p:cNvSpPr txBox="1"/>
          <p:nvPr/>
        </p:nvSpPr>
        <p:spPr>
          <a:xfrm>
            <a:off x="685800" y="1600200"/>
            <a:ext cx="678132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Landmasses appear to be connected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If landmasses are joined together at the continental shelves, a better fit is made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2. Fossils Match Across the Seas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0" name="TextShape 2"/>
          <p:cNvSpPr txBox="1"/>
          <p:nvPr/>
        </p:nvSpPr>
        <p:spPr>
          <a:xfrm>
            <a:off x="1523880" y="1600200"/>
            <a:ext cx="647676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PH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Fossil evidence for continental drift includes several fossil organisms found on different landmasses.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</a:pP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3. Rock Type and Structure Match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2" name="Shape 122" descr=""/>
          <p:cNvPicPr/>
          <p:nvPr/>
        </p:nvPicPr>
        <p:blipFill>
          <a:blip r:embed="rId1"/>
          <a:stretch/>
        </p:blipFill>
        <p:spPr>
          <a:xfrm>
            <a:off x="457200" y="1676520"/>
            <a:ext cx="8229240" cy="411444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 rot="16200000">
            <a:off x="-2590560" y="2972160"/>
            <a:ext cx="6857640" cy="9140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PH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4.  Ancient Cimates</a:t>
            </a:r>
            <a:endParaRPr lang="en-PH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4" name="Shape 128" descr=""/>
          <p:cNvPicPr/>
          <p:nvPr/>
        </p:nvPicPr>
        <p:blipFill>
          <a:blip r:embed="rId1"/>
          <a:stretch/>
        </p:blipFill>
        <p:spPr>
          <a:xfrm>
            <a:off x="2286000" y="228600"/>
            <a:ext cx="6324120" cy="6171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Application>LibreOffice/5.0.5.2$Linux_X86_64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en-PH</dc:language>
  <dcterms:modified xsi:type="dcterms:W3CDTF">2016-03-14T09:29:12Z</dcterms:modified>
  <cp:revision>2</cp:revision>
</cp:coreProperties>
</file>